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56" r:id="rId1"/>
  </p:sldMasterIdLst>
  <p:notesMasterIdLst>
    <p:notesMasterId r:id="rId21"/>
  </p:notesMasterIdLst>
  <p:handoutMasterIdLst>
    <p:handoutMasterId r:id="rId22"/>
  </p:handoutMasterIdLst>
  <p:sldIdLst>
    <p:sldId id="1920" r:id="rId2"/>
    <p:sldId id="2039" r:id="rId3"/>
    <p:sldId id="2037" r:id="rId4"/>
    <p:sldId id="2010" r:id="rId5"/>
    <p:sldId id="2036" r:id="rId6"/>
    <p:sldId id="2040" r:id="rId7"/>
    <p:sldId id="2030" r:id="rId8"/>
    <p:sldId id="2043" r:id="rId9"/>
    <p:sldId id="2044" r:id="rId10"/>
    <p:sldId id="2046" r:id="rId11"/>
    <p:sldId id="1921" r:id="rId12"/>
    <p:sldId id="2055" r:id="rId13"/>
    <p:sldId id="2048" r:id="rId14"/>
    <p:sldId id="2049" r:id="rId15"/>
    <p:sldId id="2051" r:id="rId16"/>
    <p:sldId id="2052" r:id="rId17"/>
    <p:sldId id="2053" r:id="rId18"/>
    <p:sldId id="2054" r:id="rId19"/>
    <p:sldId id="2057" r:id="rId20"/>
  </p:sldIdLst>
  <p:sldSz cx="9144000" cy="5143500" type="screen16x9"/>
  <p:notesSz cx="7010400" cy="9296400"/>
  <p:embeddedFontLst>
    <p:embeddedFont>
      <p:font typeface="Wingdings 3" pitchFamily="18" charset="2"/>
      <p:regular r:id="rId2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b="1" kern="1200">
        <a:solidFill>
          <a:srgbClr val="000099"/>
        </a:solidFill>
        <a:latin typeface="Arial" pitchFamily="34" charset="0"/>
        <a:ea typeface="+mn-ea"/>
        <a:cs typeface="Arial" pitchFamily="34" charset="0"/>
      </a:defRPr>
    </a:lvl1pPr>
    <a:lvl2pPr marL="457096" algn="l" rtl="0" fontAlgn="base">
      <a:spcBef>
        <a:spcPct val="0"/>
      </a:spcBef>
      <a:spcAft>
        <a:spcPct val="0"/>
      </a:spcAft>
      <a:defRPr sz="2800" b="1" kern="1200">
        <a:solidFill>
          <a:srgbClr val="000099"/>
        </a:solidFill>
        <a:latin typeface="Arial" pitchFamily="34" charset="0"/>
        <a:ea typeface="+mn-ea"/>
        <a:cs typeface="Arial" pitchFamily="34" charset="0"/>
      </a:defRPr>
    </a:lvl2pPr>
    <a:lvl3pPr marL="914192" algn="l" rtl="0" fontAlgn="base">
      <a:spcBef>
        <a:spcPct val="0"/>
      </a:spcBef>
      <a:spcAft>
        <a:spcPct val="0"/>
      </a:spcAft>
      <a:defRPr sz="2800" b="1" kern="1200">
        <a:solidFill>
          <a:srgbClr val="000099"/>
        </a:solidFill>
        <a:latin typeface="Arial" pitchFamily="34" charset="0"/>
        <a:ea typeface="+mn-ea"/>
        <a:cs typeface="Arial" pitchFamily="34" charset="0"/>
      </a:defRPr>
    </a:lvl3pPr>
    <a:lvl4pPr marL="1371288" algn="l" rtl="0" fontAlgn="base">
      <a:spcBef>
        <a:spcPct val="0"/>
      </a:spcBef>
      <a:spcAft>
        <a:spcPct val="0"/>
      </a:spcAft>
      <a:defRPr sz="2800" b="1" kern="1200">
        <a:solidFill>
          <a:srgbClr val="000099"/>
        </a:solidFill>
        <a:latin typeface="Arial" pitchFamily="34" charset="0"/>
        <a:ea typeface="+mn-ea"/>
        <a:cs typeface="Arial" pitchFamily="34" charset="0"/>
      </a:defRPr>
    </a:lvl4pPr>
    <a:lvl5pPr marL="1828384" algn="l" rtl="0" fontAlgn="base">
      <a:spcBef>
        <a:spcPct val="0"/>
      </a:spcBef>
      <a:spcAft>
        <a:spcPct val="0"/>
      </a:spcAft>
      <a:defRPr sz="2800" b="1" kern="1200">
        <a:solidFill>
          <a:srgbClr val="000099"/>
        </a:solidFill>
        <a:latin typeface="Arial" pitchFamily="34" charset="0"/>
        <a:ea typeface="+mn-ea"/>
        <a:cs typeface="Arial" pitchFamily="34" charset="0"/>
      </a:defRPr>
    </a:lvl5pPr>
    <a:lvl6pPr marL="2285480" algn="l" defTabSz="914192" rtl="0" eaLnBrk="1" latinLnBrk="0" hangingPunct="1">
      <a:defRPr sz="2800" b="1" kern="1200">
        <a:solidFill>
          <a:srgbClr val="000099"/>
        </a:solidFill>
        <a:latin typeface="Arial" pitchFamily="34" charset="0"/>
        <a:ea typeface="+mn-ea"/>
        <a:cs typeface="Arial" pitchFamily="34" charset="0"/>
      </a:defRPr>
    </a:lvl6pPr>
    <a:lvl7pPr marL="2742576" algn="l" defTabSz="914192" rtl="0" eaLnBrk="1" latinLnBrk="0" hangingPunct="1">
      <a:defRPr sz="2800" b="1" kern="1200">
        <a:solidFill>
          <a:srgbClr val="000099"/>
        </a:solidFill>
        <a:latin typeface="Arial" pitchFamily="34" charset="0"/>
        <a:ea typeface="+mn-ea"/>
        <a:cs typeface="Arial" pitchFamily="34" charset="0"/>
      </a:defRPr>
    </a:lvl7pPr>
    <a:lvl8pPr marL="3199672" algn="l" defTabSz="914192" rtl="0" eaLnBrk="1" latinLnBrk="0" hangingPunct="1">
      <a:defRPr sz="2800" b="1" kern="1200">
        <a:solidFill>
          <a:srgbClr val="000099"/>
        </a:solidFill>
        <a:latin typeface="Arial" pitchFamily="34" charset="0"/>
        <a:ea typeface="+mn-ea"/>
        <a:cs typeface="Arial" pitchFamily="34" charset="0"/>
      </a:defRPr>
    </a:lvl8pPr>
    <a:lvl9pPr marL="3656768" algn="l" defTabSz="914192" rtl="0" eaLnBrk="1" latinLnBrk="0" hangingPunct="1">
      <a:defRPr sz="2800" b="1" kern="1200">
        <a:solidFill>
          <a:srgbClr val="000099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  <a:srgbClr val="339933"/>
    <a:srgbClr val="00CC99"/>
    <a:srgbClr val="BEBEBE"/>
    <a:srgbClr val="B41E8C"/>
    <a:srgbClr val="72166B"/>
    <a:srgbClr val="5A5A5A"/>
    <a:srgbClr val="FFFFFF"/>
    <a:srgbClr val="B71A8B"/>
    <a:srgbClr val="B41E5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24" autoAdjust="0"/>
    <p:restoredTop sz="95504" autoAdjust="0"/>
  </p:normalViewPr>
  <p:slideViewPr>
    <p:cSldViewPr>
      <p:cViewPr>
        <p:scale>
          <a:sx n="98" d="100"/>
          <a:sy n="98" d="100"/>
        </p:scale>
        <p:origin x="-384" y="-6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896"/>
    </p:cViewPr>
  </p:sorterViewPr>
  <p:notesViewPr>
    <p:cSldViewPr>
      <p:cViewPr varScale="1">
        <p:scale>
          <a:sx n="78" d="100"/>
          <a:sy n="78" d="100"/>
        </p:scale>
        <p:origin x="-4086" y="-102"/>
      </p:cViewPr>
      <p:guideLst>
        <p:guide orient="horz" pos="2927"/>
        <p:guide pos="2208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ChangeArrowheads="1"/>
          </p:cNvSpPr>
          <p:nvPr/>
        </p:nvSpPr>
        <p:spPr bwMode="auto">
          <a:xfrm>
            <a:off x="3159754" y="8952970"/>
            <a:ext cx="640143" cy="22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901" tIns="50765" rIns="97901" bIns="50765">
            <a:spAutoFit/>
          </a:bodyPr>
          <a:lstStyle/>
          <a:p>
            <a:pPr algn="ctr" defTabSz="950913" eaLnBrk="0" hangingPunct="0">
              <a:lnSpc>
                <a:spcPct val="90000"/>
              </a:lnSpc>
            </a:pPr>
            <a:r>
              <a:rPr lang="en-US" sz="900" b="0">
                <a:solidFill>
                  <a:schemeClr val="tx1"/>
                </a:solidFill>
              </a:rPr>
              <a:t>Page </a:t>
            </a:r>
            <a:fld id="{0B0986BB-C9A5-4925-94CC-B59B68A5812C}" type="slidenum">
              <a:rPr lang="en-US" sz="900" b="0">
                <a:solidFill>
                  <a:schemeClr val="tx1"/>
                </a:solidFill>
              </a:rPr>
              <a:pPr algn="ctr" defTabSz="950913" eaLnBrk="0" hangingPunct="0">
                <a:lnSpc>
                  <a:spcPct val="90000"/>
                </a:lnSpc>
              </a:pPr>
              <a:t>‹#›</a:t>
            </a:fld>
            <a:endParaRPr lang="en-US" sz="9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1506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135" cy="501022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</p:spPr>
        <p:txBody>
          <a:bodyPr vert="horz" wrap="square" lIns="54844" tIns="46435" rIns="54844" bIns="46435" numCol="1" anchor="t" anchorCtr="1" compatLnSpc="1">
            <a:prstTxWarp prst="textNoShape">
              <a:avLst/>
            </a:prstTxWarp>
          </a:bodyPr>
          <a:lstStyle>
            <a:lvl1pPr defTabSz="927100" eaLnBrk="0" hangingPunct="0">
              <a:spcBef>
                <a:spcPct val="20000"/>
              </a:spcBef>
              <a:defRPr sz="1200">
                <a:solidFill>
                  <a:srgbClr val="00008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43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062" y="0"/>
            <a:ext cx="3014046" cy="501022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</p:spPr>
        <p:txBody>
          <a:bodyPr vert="horz" wrap="square" lIns="54844" tIns="46435" rIns="54844" bIns="46435" numCol="1" anchor="t" anchorCtr="1" compatLnSpc="1">
            <a:prstTxWarp prst="textNoShape">
              <a:avLst/>
            </a:prstTxWarp>
          </a:bodyPr>
          <a:lstStyle>
            <a:lvl1pPr algn="r" defTabSz="927100" eaLnBrk="0" hangingPunct="0">
              <a:spcBef>
                <a:spcPct val="20000"/>
              </a:spcBef>
              <a:defRPr sz="1200">
                <a:solidFill>
                  <a:srgbClr val="00008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CBA912C-9E15-4C2F-9AA8-07CEC648C820}" type="datetimeFigureOut">
              <a:rPr lang="en-GB"/>
              <a:pPr>
                <a:defRPr/>
              </a:pPr>
              <a:t>03/03/2014</a:t>
            </a:fld>
            <a:endParaRPr lang="en-GB"/>
          </a:p>
        </p:txBody>
      </p:sp>
      <p:sp>
        <p:nvSpPr>
          <p:cNvPr id="1269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5925" y="715963"/>
            <a:ext cx="6224588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3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9564" y="4434857"/>
            <a:ext cx="5148928" cy="4144949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</p:spPr>
        <p:txBody>
          <a:bodyPr vert="horz" wrap="square" lIns="54844" tIns="46435" rIns="54844" bIns="46435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43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95378"/>
            <a:ext cx="3009135" cy="501022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</p:spPr>
        <p:txBody>
          <a:bodyPr vert="horz" wrap="square" lIns="54844" tIns="46435" rIns="54844" bIns="46435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spcBef>
                <a:spcPct val="20000"/>
              </a:spcBef>
              <a:defRPr sz="1200">
                <a:solidFill>
                  <a:srgbClr val="00008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43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062" y="8795378"/>
            <a:ext cx="3014046" cy="501022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</p:spPr>
        <p:txBody>
          <a:bodyPr vert="horz" wrap="square" lIns="54844" tIns="46435" rIns="54844" bIns="46435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spcBef>
                <a:spcPct val="20000"/>
              </a:spcBef>
              <a:defRPr sz="1200">
                <a:solidFill>
                  <a:srgbClr val="00008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C04214C-F4C1-4658-9DE3-F5D9FED72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34388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792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45986" algn="l" defTabSz="8792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896734" algn="l" defTabSz="8792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42720" algn="l" defTabSz="8792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793467" algn="l" defTabSz="8792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5480" algn="l" defTabSz="9141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76" algn="l" defTabSz="9141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72" algn="l" defTabSz="9141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768" algn="l" defTabSz="9141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4214C-F4C1-4658-9DE3-F5D9FED728F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0911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4214C-F4C1-4658-9DE3-F5D9FED728F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0911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and divider">
    <p:bg>
      <p:bgPr>
        <a:solidFill>
          <a:srgbClr val="7216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796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2347428" y="4460084"/>
            <a:ext cx="4572000" cy="511832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 sz="1500" b="0" baseline="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Click to edit Master subtitle </a:t>
            </a:r>
            <a:r>
              <a:rPr lang="en-GB" dirty="0" smtClean="0"/>
              <a:t>style</a:t>
            </a:r>
          </a:p>
          <a:p>
            <a:r>
              <a:rPr lang="en-GB" dirty="0" err="1" smtClean="0"/>
              <a:t>xxth</a:t>
            </a:r>
            <a:r>
              <a:rPr lang="en-GB" dirty="0" smtClean="0"/>
              <a:t> Month, 20xx</a:t>
            </a:r>
            <a:endParaRPr lang="en-GB" dirty="0"/>
          </a:p>
        </p:txBody>
      </p:sp>
      <p:sp>
        <p:nvSpPr>
          <p:cNvPr id="1057795" name="Rectangle 1027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42553" y="3831890"/>
            <a:ext cx="6381750" cy="599598"/>
          </a:xfrm>
        </p:spPr>
        <p:txBody>
          <a:bodyPr wrap="square" tIns="46026" bIns="46026" anchor="ctr"/>
          <a:lstStyle>
            <a:lvl1pPr algn="ctr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Click to edit Master title </a:t>
            </a:r>
            <a:r>
              <a:rPr lang="en-GB" dirty="0" smtClean="0"/>
              <a:t>style</a:t>
            </a:r>
            <a:br>
              <a:rPr lang="en-GB" dirty="0" smtClean="0"/>
            </a:br>
            <a:r>
              <a:rPr lang="en-GB" dirty="0" smtClean="0"/>
              <a:t>Line 2</a:t>
            </a:r>
            <a:endParaRPr lang="en-GB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7488000" y="4716000"/>
            <a:ext cx="1629508" cy="323143"/>
          </a:xfrm>
          <a:prstGeom prst="rect">
            <a:avLst/>
          </a:prstGeom>
          <a:noFill/>
        </p:spPr>
        <p:txBody>
          <a:bodyPr wrap="none" lIns="91420" tIns="45709" rIns="91420" bIns="45709" rtlCol="0">
            <a:spAutoFit/>
          </a:bodyPr>
          <a:lstStyle/>
          <a:p>
            <a:r>
              <a:rPr lang="en-GB" sz="1500" b="0" dirty="0" smtClean="0">
                <a:solidFill>
                  <a:schemeClr val="bg1"/>
                </a:solidFill>
              </a:rPr>
              <a:t>www.imgtec.com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678" y="906565"/>
            <a:ext cx="4635500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6552220" y="305543"/>
            <a:ext cx="2079355" cy="386453"/>
          </a:xfrm>
          <a:prstGeom prst="rect">
            <a:avLst/>
          </a:prstGeom>
          <a:noFill/>
          <a:ln w="28575">
            <a:solidFill>
              <a:srgbClr val="882C94"/>
            </a:solidFill>
          </a:ln>
        </p:spPr>
        <p:txBody>
          <a:bodyPr wrap="none" lIns="77916" tIns="38958" rIns="77916" bIns="38958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For Distribution</a:t>
            </a:r>
          </a:p>
        </p:txBody>
      </p:sp>
    </p:spTree>
    <p:extLst>
      <p:ext uri="{BB962C8B-B14F-4D97-AF65-F5344CB8AC3E}">
        <p14:creationId xmlns="" xmlns:p14="http://schemas.microsoft.com/office/powerpoint/2010/main" val="7041084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88000"/>
            <a:ext cx="8694490" cy="324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>
          <a:xfrm>
            <a:off x="288000" y="1008000"/>
            <a:ext cx="8640000" cy="3888000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1800" baseline="0"/>
            </a:lvl1pPr>
            <a:lvl2pPr>
              <a:spcBef>
                <a:spcPts val="0"/>
              </a:spcBef>
              <a:spcAft>
                <a:spcPts val="600"/>
              </a:spcAft>
              <a:defRPr sz="1600" baseline="0"/>
            </a:lvl2pPr>
            <a:lvl3pPr>
              <a:spcBef>
                <a:spcPts val="0"/>
              </a:spcBef>
              <a:spcAft>
                <a:spcPts val="600"/>
              </a:spcAft>
              <a:defRPr sz="1400" baseline="0"/>
            </a:lvl3pPr>
            <a:lvl4pPr>
              <a:spcBef>
                <a:spcPts val="0"/>
              </a:spcBef>
              <a:spcAft>
                <a:spcPts val="600"/>
              </a:spcAft>
              <a:defRPr sz="1200" baseline="0"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  <a:lvl6pPr>
              <a:spcBef>
                <a:spcPts val="0"/>
              </a:spcBef>
              <a:spcAft>
                <a:spcPts val="600"/>
              </a:spcAft>
              <a:defRPr/>
            </a:lvl6pPr>
            <a:lvl7pPr marL="1072906" indent="0">
              <a:buNone/>
              <a:defRPr/>
            </a:lvl7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288046" y="648000"/>
            <a:ext cx="8694444" cy="215983"/>
          </a:xfrm>
        </p:spPr>
        <p:txBody>
          <a:bodyPr/>
          <a:lstStyle>
            <a:lvl1pPr marL="0" indent="0" algn="l">
              <a:buNone/>
              <a:defRPr sz="1800" b="0" i="1" baseline="0">
                <a:solidFill>
                  <a:srgbClr val="B71A8B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Secondary message text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6984639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8000" y="288000"/>
            <a:ext cx="7515225" cy="26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8000" y="850109"/>
            <a:ext cx="8709025" cy="397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  <a:p>
            <a:pPr lvl="6"/>
            <a:r>
              <a:rPr lang="en-GB" dirty="0" smtClean="0"/>
              <a:t>Seventh level</a:t>
            </a:r>
          </a:p>
          <a:p>
            <a:pPr lvl="7"/>
            <a:r>
              <a:rPr lang="en-GB" dirty="0" smtClean="0"/>
              <a:t>Eighth level</a:t>
            </a:r>
          </a:p>
          <a:p>
            <a:pPr lvl="7"/>
            <a:endParaRPr lang="en-GB" dirty="0" smtClean="0"/>
          </a:p>
        </p:txBody>
      </p:sp>
      <p:sp>
        <p:nvSpPr>
          <p:cNvPr id="1031" name="Text Box 22"/>
          <p:cNvSpPr txBox="1">
            <a:spLocks noChangeArrowheads="1"/>
          </p:cNvSpPr>
          <p:nvPr/>
        </p:nvSpPr>
        <p:spPr bwMode="auto">
          <a:xfrm>
            <a:off x="161928" y="4970101"/>
            <a:ext cx="8816975" cy="11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defTabSz="779163">
              <a:lnSpc>
                <a:spcPct val="90000"/>
              </a:lnSpc>
              <a:buClr>
                <a:srgbClr val="F2EC00"/>
              </a:buClr>
              <a:buFont typeface="Wingdings 3" pitchFamily="18" charset="2"/>
              <a:buNone/>
              <a:tabLst>
                <a:tab pos="4394200" algn="ctr"/>
                <a:tab pos="8789988" algn="r"/>
              </a:tabLst>
              <a:defRPr/>
            </a:pPr>
            <a:r>
              <a:rPr lang="en-GB" sz="800" b="0" i="0" dirty="0" smtClean="0">
                <a:solidFill>
                  <a:srgbClr val="72166B"/>
                </a:solidFill>
              </a:rPr>
              <a:t>	</a:t>
            </a:r>
            <a:r>
              <a:rPr lang="en-GB" sz="800" b="1" i="0" dirty="0" smtClean="0">
                <a:solidFill>
                  <a:srgbClr val="72166B"/>
                </a:solidFill>
              </a:rPr>
              <a:t>© Imagination Technologies	Corporate </a:t>
            </a:r>
            <a:r>
              <a:rPr lang="en-US" sz="800" b="1" i="0" dirty="0" smtClean="0">
                <a:solidFill>
                  <a:srgbClr val="72166B"/>
                </a:solidFill>
              </a:rPr>
              <a:t>October</a:t>
            </a:r>
            <a:r>
              <a:rPr lang="en-GB" sz="800" b="1" i="0" dirty="0" smtClean="0">
                <a:solidFill>
                  <a:srgbClr val="72166B"/>
                </a:solidFill>
              </a:rPr>
              <a:t> 2013 – </a:t>
            </a:r>
            <a:r>
              <a:rPr lang="en-GB" sz="800" b="1" i="0" dirty="0" err="1" smtClean="0">
                <a:solidFill>
                  <a:srgbClr val="72166B"/>
                </a:solidFill>
              </a:rPr>
              <a:t>ForDistribution</a:t>
            </a:r>
            <a:r>
              <a:rPr lang="en-GB" sz="800" b="1" i="0" baseline="0" dirty="0" smtClean="0">
                <a:solidFill>
                  <a:srgbClr val="72166B"/>
                </a:solidFill>
              </a:rPr>
              <a:t> </a:t>
            </a:r>
            <a:fld id="{FAB5480B-93E9-413A-8BBC-71F34EA21CF0}" type="slidenum">
              <a:rPr lang="en-GB" sz="800" b="1" i="0" smtClean="0">
                <a:solidFill>
                  <a:srgbClr val="72166B"/>
                </a:solidFill>
              </a:rPr>
              <a:pPr defTabSz="779163">
                <a:lnSpc>
                  <a:spcPct val="90000"/>
                </a:lnSpc>
                <a:buClr>
                  <a:srgbClr val="F2EC00"/>
                </a:buClr>
                <a:buFont typeface="Wingdings 3" pitchFamily="18" charset="2"/>
                <a:buNone/>
                <a:tabLst>
                  <a:tab pos="4394200" algn="ctr"/>
                  <a:tab pos="8789988" algn="r"/>
                </a:tabLst>
                <a:defRPr/>
              </a:pPr>
              <a:t>‹#›</a:t>
            </a:fld>
            <a:endParaRPr lang="en-US" sz="800" b="1" i="0" dirty="0">
              <a:solidFill>
                <a:srgbClr val="72166B"/>
              </a:solidFill>
            </a:endParaRPr>
          </a:p>
        </p:txBody>
      </p:sp>
      <p:sp>
        <p:nvSpPr>
          <p:cNvPr id="1032" name="Line 33"/>
          <p:cNvSpPr>
            <a:spLocks noChangeShapeType="1"/>
          </p:cNvSpPr>
          <p:nvPr/>
        </p:nvSpPr>
        <p:spPr bwMode="auto">
          <a:xfrm>
            <a:off x="1397512" y="4901573"/>
            <a:ext cx="7581391" cy="0"/>
          </a:xfrm>
          <a:prstGeom prst="line">
            <a:avLst/>
          </a:prstGeom>
          <a:noFill/>
          <a:ln w="6350">
            <a:solidFill>
              <a:srgbClr val="72166B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53988" tIns="45709" rIns="53988" bIns="45709" anchorCtr="1"/>
          <a:lstStyle/>
          <a:p>
            <a:endParaRPr lang="en-GB"/>
          </a:p>
        </p:txBody>
      </p:sp>
      <p:pic>
        <p:nvPicPr>
          <p:cNvPr id="2" name="Picture 3" descr="\\kldata4\graphics\Press\IMG_Corporate\IMG_logo\Imagination\png_RGB\Imagination_Logo_Secondary_RGB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46" y="4849767"/>
            <a:ext cx="1250866" cy="2247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</p:sldLayoutIdLst>
  <p:transition spd="slow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5pPr>
      <a:lvl6pPr marL="457096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6pPr>
      <a:lvl7pPr marL="914192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7pPr>
      <a:lvl8pPr marL="1371288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8pPr>
      <a:lvl9pPr marL="1828384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9pPr>
    </p:titleStyle>
    <p:bodyStyle>
      <a:lvl1pPr marL="180933" indent="-180933" algn="l" rtl="0" eaLnBrk="0" fontAlgn="base" hangingPunct="0">
        <a:lnSpc>
          <a:spcPct val="100000"/>
        </a:lnSpc>
        <a:spcBef>
          <a:spcPts val="0"/>
        </a:spcBef>
        <a:spcAft>
          <a:spcPts val="600"/>
        </a:spcAft>
        <a:buClr>
          <a:schemeClr val="tx1">
            <a:lumMod val="90000"/>
            <a:lumOff val="10000"/>
          </a:schemeClr>
        </a:buClr>
        <a:buFont typeface="Wingdings" pitchFamily="2" charset="2"/>
        <a:buChar char="§"/>
        <a:defRPr sz="1800" b="1">
          <a:solidFill>
            <a:schemeClr val="tx2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360281" indent="-184108" algn="l" rtl="0" eaLnBrk="0" fontAlgn="base" hangingPunct="0">
        <a:lnSpc>
          <a:spcPct val="100000"/>
        </a:lnSpc>
        <a:spcBef>
          <a:spcPts val="0"/>
        </a:spcBef>
        <a:spcAft>
          <a:spcPts val="600"/>
        </a:spcAft>
        <a:buClr>
          <a:schemeClr val="tx1">
            <a:lumMod val="90000"/>
            <a:lumOff val="10000"/>
          </a:schemeClr>
        </a:buClr>
        <a:buFont typeface="Wingdings" pitchFamily="2" charset="2"/>
        <a:buChar char="§"/>
        <a:defRPr sz="1600">
          <a:solidFill>
            <a:schemeClr val="tx2">
              <a:lumMod val="90000"/>
              <a:lumOff val="10000"/>
            </a:schemeClr>
          </a:solidFill>
          <a:latin typeface="+mn-lt"/>
        </a:defRPr>
      </a:lvl2pPr>
      <a:lvl3pPr marL="536453" indent="-176173" algn="l" rtl="0" eaLnBrk="0" fontAlgn="base" hangingPunct="0">
        <a:lnSpc>
          <a:spcPct val="100000"/>
        </a:lnSpc>
        <a:spcBef>
          <a:spcPts val="0"/>
        </a:spcBef>
        <a:spcAft>
          <a:spcPts val="600"/>
        </a:spcAft>
        <a:buClr>
          <a:schemeClr val="tx1">
            <a:lumMod val="90000"/>
            <a:lumOff val="10000"/>
          </a:schemeClr>
        </a:buClr>
        <a:buFont typeface="Wingdings" pitchFamily="2" charset="2"/>
        <a:buChar char="§"/>
        <a:defRPr sz="1400">
          <a:solidFill>
            <a:schemeClr val="tx2">
              <a:lumMod val="90000"/>
              <a:lumOff val="10000"/>
            </a:schemeClr>
          </a:solidFill>
          <a:latin typeface="+mn-lt"/>
        </a:defRPr>
      </a:lvl3pPr>
      <a:lvl4pPr marL="720561" indent="-184108" algn="l" rtl="0" eaLnBrk="0" fontAlgn="base" hangingPunct="0">
        <a:lnSpc>
          <a:spcPct val="100000"/>
        </a:lnSpc>
        <a:spcBef>
          <a:spcPts val="0"/>
        </a:spcBef>
        <a:spcAft>
          <a:spcPts val="600"/>
        </a:spcAft>
        <a:buClr>
          <a:schemeClr val="tx1">
            <a:lumMod val="90000"/>
            <a:lumOff val="10000"/>
          </a:schemeClr>
        </a:buClr>
        <a:buFont typeface="Wingdings" pitchFamily="2" charset="2"/>
        <a:buChar char="§"/>
        <a:defRPr sz="1200">
          <a:solidFill>
            <a:schemeClr val="tx2">
              <a:lumMod val="90000"/>
              <a:lumOff val="10000"/>
            </a:schemeClr>
          </a:solidFill>
          <a:latin typeface="+mn-lt"/>
        </a:defRPr>
      </a:lvl4pPr>
      <a:lvl5pPr marL="896734" indent="-176173" algn="l" rtl="0" eaLnBrk="0" fontAlgn="base" hangingPunct="0">
        <a:lnSpc>
          <a:spcPct val="100000"/>
        </a:lnSpc>
        <a:spcBef>
          <a:spcPts val="0"/>
        </a:spcBef>
        <a:spcAft>
          <a:spcPts val="600"/>
        </a:spcAft>
        <a:buClr>
          <a:schemeClr val="tx1">
            <a:lumMod val="90000"/>
            <a:lumOff val="10000"/>
          </a:schemeClr>
        </a:buClr>
        <a:buSzPct val="100000"/>
        <a:buFont typeface="Wingdings" pitchFamily="2" charset="2"/>
        <a:buChar char="§"/>
        <a:defRPr lang="en-GB" sz="1200" dirty="0" smtClean="0">
          <a:solidFill>
            <a:schemeClr val="tx2">
              <a:lumMod val="90000"/>
              <a:lumOff val="10000"/>
            </a:schemeClr>
          </a:solidFill>
          <a:latin typeface="+mn-lt"/>
        </a:defRPr>
      </a:lvl5pPr>
      <a:lvl6pPr marL="1072906" indent="-176173" algn="l" rtl="0" eaLnBrk="0" fontAlgn="base" hangingPunct="0">
        <a:lnSpc>
          <a:spcPct val="100000"/>
        </a:lnSpc>
        <a:spcBef>
          <a:spcPts val="0"/>
        </a:spcBef>
        <a:spcAft>
          <a:spcPts val="600"/>
        </a:spcAft>
        <a:buClr>
          <a:schemeClr val="tx1">
            <a:lumMod val="90000"/>
            <a:lumOff val="10000"/>
          </a:schemeClr>
        </a:buClr>
        <a:buSzPct val="100000"/>
        <a:buFont typeface="Wingdings" pitchFamily="2" charset="2"/>
        <a:buChar char="§"/>
        <a:defRPr lang="en-GB" sz="1200" dirty="0" smtClean="0">
          <a:solidFill>
            <a:schemeClr val="tx2">
              <a:lumMod val="90000"/>
              <a:lumOff val="10000"/>
            </a:schemeClr>
          </a:solidFill>
          <a:latin typeface="+mn-lt"/>
        </a:defRPr>
      </a:lvl6pPr>
      <a:lvl7pPr marL="1258602" indent="-185696" algn="l" rtl="0" eaLnBrk="0" fontAlgn="base" hangingPunct="0">
        <a:lnSpc>
          <a:spcPct val="100000"/>
        </a:lnSpc>
        <a:spcBef>
          <a:spcPts val="0"/>
        </a:spcBef>
        <a:spcAft>
          <a:spcPts val="600"/>
        </a:spcAft>
        <a:buClr>
          <a:schemeClr val="tx1">
            <a:lumMod val="90000"/>
            <a:lumOff val="10000"/>
          </a:schemeClr>
        </a:buClr>
        <a:buSzPct val="100000"/>
        <a:buFont typeface="Wingdings" pitchFamily="2" charset="2"/>
        <a:buChar char="§"/>
        <a:defRPr lang="en-GB" sz="1200" dirty="0" smtClean="0">
          <a:solidFill>
            <a:schemeClr val="tx2">
              <a:lumMod val="90000"/>
              <a:lumOff val="10000"/>
            </a:schemeClr>
          </a:solidFill>
          <a:latin typeface="+mn-lt"/>
        </a:defRPr>
      </a:lvl7pPr>
      <a:lvl8pPr marL="1434774" indent="-176173" algn="l" rtl="0" eaLnBrk="0" fontAlgn="base" hangingPunct="0">
        <a:lnSpc>
          <a:spcPct val="100000"/>
        </a:lnSpc>
        <a:spcBef>
          <a:spcPts val="0"/>
        </a:spcBef>
        <a:spcAft>
          <a:spcPts val="600"/>
        </a:spcAft>
        <a:buClr>
          <a:schemeClr val="tx1">
            <a:lumMod val="90000"/>
            <a:lumOff val="10000"/>
          </a:schemeClr>
        </a:buClr>
        <a:buSzPct val="100000"/>
        <a:buFont typeface="Wingdings" pitchFamily="2" charset="2"/>
        <a:buChar char="§"/>
        <a:defRPr lang="en-GB" sz="1200" baseline="0" dirty="0" smtClean="0">
          <a:solidFill>
            <a:schemeClr val="tx2">
              <a:lumMod val="90000"/>
              <a:lumOff val="10000"/>
            </a:schemeClr>
          </a:solidFill>
          <a:latin typeface="+mn-lt"/>
        </a:defRPr>
      </a:lvl8pPr>
      <a:lvl9pPr marL="4385265" indent="-342822" algn="l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buClr>
          <a:srgbClr val="FFFF00"/>
        </a:buClr>
        <a:buSzPct val="10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6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2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88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84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0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76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72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68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icfreesoft.com/electricGallery.htm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nautech.r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Юрий Панчул</a:t>
            </a:r>
            <a:r>
              <a:rPr lang="en-US" dirty="0" smtClean="0"/>
              <a:t>, </a:t>
            </a:r>
            <a:endParaRPr lang="ru-RU" dirty="0" smtClean="0"/>
          </a:p>
          <a:p>
            <a:r>
              <a:rPr lang="en-US" dirty="0" smtClean="0"/>
              <a:t>10</a:t>
            </a:r>
            <a:r>
              <a:rPr lang="ru-RU" dirty="0" smtClean="0"/>
              <a:t> марта 2014 года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442553" y="3741880"/>
            <a:ext cx="6381750" cy="5995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Возможности для России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в эпоху "Интернета предметов"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учебника для системного образования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008000"/>
            <a:ext cx="4914070" cy="3888000"/>
          </a:xfrm>
        </p:spPr>
        <p:txBody>
          <a:bodyPr>
            <a:normAutofit lnSpcReduction="10000"/>
          </a:bodyPr>
          <a:lstStyle/>
          <a:p>
            <a:pPr lvl="0"/>
            <a:endParaRPr lang="ru-RU" b="0" dirty="0" smtClean="0"/>
          </a:p>
          <a:p>
            <a:pPr lvl="0"/>
            <a:r>
              <a:rPr lang="en-US" b="0" dirty="0" smtClean="0"/>
              <a:t>David Harris and Sarah Harris, Digital Design and Computer Architecture, Second Edition</a:t>
            </a:r>
          </a:p>
          <a:p>
            <a:pPr lvl="1"/>
            <a:r>
              <a:rPr lang="ru-RU" b="0" dirty="0" smtClean="0"/>
              <a:t>Цифровой дизайн</a:t>
            </a:r>
          </a:p>
          <a:p>
            <a:pPr lvl="1"/>
            <a:r>
              <a:rPr lang="ru-RU" b="0" dirty="0" smtClean="0"/>
              <a:t>Компьютерная архитектура</a:t>
            </a:r>
          </a:p>
          <a:p>
            <a:pPr lvl="1"/>
            <a:r>
              <a:rPr lang="ru-RU" b="0" dirty="0" smtClean="0"/>
              <a:t>Микроархитектура  (организация конвейера </a:t>
            </a:r>
            <a:r>
              <a:rPr lang="en-US" b="0" dirty="0" smtClean="0"/>
              <a:t>CPU)</a:t>
            </a:r>
          </a:p>
          <a:p>
            <a:pPr lvl="1"/>
            <a:r>
              <a:rPr lang="ru-RU" b="0" dirty="0" smtClean="0"/>
              <a:t>Студенты строят подмножество </a:t>
            </a:r>
            <a:r>
              <a:rPr lang="en-US" b="0" dirty="0" smtClean="0"/>
              <a:t>MIPS-</a:t>
            </a:r>
            <a:r>
              <a:rPr lang="ru-RU" b="0" dirty="0" smtClean="0"/>
              <a:t>процессора с помощью </a:t>
            </a:r>
            <a:r>
              <a:rPr lang="en-US" b="0" dirty="0" err="1" smtClean="0"/>
              <a:t>Verilog</a:t>
            </a:r>
            <a:r>
              <a:rPr lang="en-US" b="0" dirty="0" smtClean="0"/>
              <a:t> </a:t>
            </a:r>
            <a:r>
              <a:rPr lang="ru-RU" b="0" dirty="0" smtClean="0"/>
              <a:t>и ПЛИС </a:t>
            </a:r>
          </a:p>
          <a:p>
            <a:pPr lvl="1"/>
            <a:r>
              <a:rPr lang="ru-RU" b="0" dirty="0" smtClean="0"/>
              <a:t>После чего приводится пример индустриального </a:t>
            </a:r>
            <a:r>
              <a:rPr lang="en-US" b="0" dirty="0" smtClean="0"/>
              <a:t>MIPS – Microchip PIC32 </a:t>
            </a:r>
            <a:r>
              <a:rPr lang="ru-RU" b="0" dirty="0" smtClean="0"/>
              <a:t>и разбирается его периферия – цифровой и </a:t>
            </a:r>
            <a:r>
              <a:rPr lang="ru-RU" b="0" smtClean="0"/>
              <a:t>аналоговый ввод-вывод, </a:t>
            </a:r>
            <a:r>
              <a:rPr lang="ru-RU" b="0" dirty="0" smtClean="0"/>
              <a:t>соединение с моторами</a:t>
            </a:r>
          </a:p>
          <a:p>
            <a:pPr lvl="0"/>
            <a:endParaRPr lang="ru-RU" b="0" dirty="0" smtClean="0"/>
          </a:p>
          <a:p>
            <a:pPr lvl="0"/>
            <a:endParaRPr lang="en-US" b="0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Hardware </a:t>
            </a:r>
            <a:r>
              <a:rPr lang="ru-RU" dirty="0" smtClean="0"/>
              <a:t>соединяется с </a:t>
            </a:r>
            <a:r>
              <a:rPr lang="en-US" dirty="0" smtClean="0"/>
              <a:t>software, </a:t>
            </a:r>
            <a:r>
              <a:rPr lang="ru-RU" dirty="0" smtClean="0"/>
              <a:t>теория соединяется с практикой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996575"/>
            <a:ext cx="3735415" cy="3735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Спасибо!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376645" y="3831890"/>
            <a:ext cx="6570730" cy="5995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Дополнение</a:t>
            </a:r>
            <a:r>
              <a:rPr lang="en-US" dirty="0" smtClean="0"/>
              <a:t>: </a:t>
            </a:r>
            <a:r>
              <a:rPr lang="ru-RU" dirty="0" smtClean="0"/>
              <a:t>Как проектируются </a:t>
            </a:r>
            <a:r>
              <a:rPr lang="en-US" dirty="0" smtClean="0"/>
              <a:t>IP-</a:t>
            </a:r>
            <a:r>
              <a:rPr lang="ru-RU" dirty="0" smtClean="0"/>
              <a:t>блоки и </a:t>
            </a:r>
            <a:r>
              <a:rPr lang="en-US" dirty="0" smtClean="0"/>
              <a:t>c</a:t>
            </a:r>
            <a:r>
              <a:rPr lang="ru-RU" dirty="0" smtClean="0"/>
              <a:t>истемы на кристалле</a:t>
            </a:r>
            <a:r>
              <a:rPr lang="en-US" dirty="0" smtClean="0"/>
              <a:t> (</a:t>
            </a:r>
            <a:r>
              <a:rPr lang="ru-RU" dirty="0" smtClean="0"/>
              <a:t>СнК)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проектируются </a:t>
            </a:r>
            <a:r>
              <a:rPr lang="en-US" dirty="0" smtClean="0"/>
              <a:t>IP-</a:t>
            </a:r>
            <a:r>
              <a:rPr lang="ru-RU" dirty="0" smtClean="0"/>
              <a:t>блоки и СнК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999" y="1086585"/>
            <a:ext cx="8649485" cy="3600401"/>
          </a:xfrm>
        </p:spPr>
        <p:txBody>
          <a:bodyPr/>
          <a:lstStyle/>
          <a:p>
            <a:r>
              <a:rPr lang="ru-RU" dirty="0" smtClean="0"/>
              <a:t>Основа проектирования</a:t>
            </a:r>
            <a:r>
              <a:rPr lang="en-US" dirty="0" smtClean="0"/>
              <a:t> </a:t>
            </a:r>
            <a:r>
              <a:rPr lang="ru-RU" dirty="0" smtClean="0"/>
              <a:t>- </a:t>
            </a:r>
            <a:r>
              <a:rPr lang="en-US" dirty="0" smtClean="0"/>
              <a:t>RTL-to-GDSII Design Flow </a:t>
            </a:r>
          </a:p>
          <a:p>
            <a:pPr lvl="1"/>
            <a:r>
              <a:rPr lang="ru-RU" dirty="0" smtClean="0"/>
              <a:t>Основная методология последних 25 лет</a:t>
            </a:r>
          </a:p>
          <a:p>
            <a:endParaRPr lang="ru-RU" dirty="0" smtClean="0"/>
          </a:p>
          <a:p>
            <a:r>
              <a:rPr lang="en-US" dirty="0" smtClean="0"/>
              <a:t>RTL – Register Transfer Level, </a:t>
            </a:r>
            <a:r>
              <a:rPr lang="ru-RU" dirty="0" smtClean="0"/>
              <a:t>уровень регистровых передач</a:t>
            </a:r>
          </a:p>
          <a:p>
            <a:pPr lvl="1"/>
            <a:r>
              <a:rPr lang="ru-RU" dirty="0" smtClean="0"/>
              <a:t>Способ детального описания функционирования устройства</a:t>
            </a:r>
          </a:p>
          <a:p>
            <a:pPr lvl="1"/>
            <a:r>
              <a:rPr lang="ru-RU" dirty="0" smtClean="0"/>
              <a:t>Использует текст на языках</a:t>
            </a:r>
            <a:r>
              <a:rPr lang="en-US" dirty="0" smtClean="0"/>
              <a:t> </a:t>
            </a:r>
            <a:r>
              <a:rPr lang="en-US" dirty="0" err="1" smtClean="0"/>
              <a:t>Verilog</a:t>
            </a:r>
            <a:r>
              <a:rPr lang="en-US" dirty="0" smtClean="0"/>
              <a:t> </a:t>
            </a:r>
            <a:r>
              <a:rPr lang="ru-RU" dirty="0" smtClean="0"/>
              <a:t>или </a:t>
            </a:r>
            <a:r>
              <a:rPr lang="en-US" dirty="0" smtClean="0"/>
              <a:t>VHDL</a:t>
            </a:r>
            <a:endParaRPr lang="ru-RU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GDSII – </a:t>
            </a:r>
            <a:r>
              <a:rPr lang="ru-RU" dirty="0" smtClean="0"/>
              <a:t>формат базы данных с описанием топологии микросхемы</a:t>
            </a:r>
          </a:p>
          <a:p>
            <a:pPr lvl="1"/>
            <a:r>
              <a:rPr lang="ru-RU" dirty="0" smtClean="0"/>
              <a:t>Отправляется от разработчика на фабрику</a:t>
            </a:r>
          </a:p>
          <a:p>
            <a:pPr lvl="1"/>
            <a:r>
              <a:rPr lang="ru-RU" dirty="0" smtClean="0"/>
              <a:t>Оперирует геометрическими фигурами</a:t>
            </a:r>
          </a:p>
          <a:p>
            <a:pPr lvl="1"/>
            <a:r>
              <a:rPr lang="ru-RU" dirty="0" smtClean="0"/>
              <a:t>На основе </a:t>
            </a:r>
            <a:r>
              <a:rPr lang="en-US" dirty="0" smtClean="0"/>
              <a:t>GDSII </a:t>
            </a:r>
            <a:r>
              <a:rPr lang="ru-RU" dirty="0" smtClean="0"/>
              <a:t>изготавливается фотошаблон и затем микросхемы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Ключевые шаги на пути от </a:t>
            </a:r>
            <a:r>
              <a:rPr lang="en-US" dirty="0" smtClean="0"/>
              <a:t>RTL </a:t>
            </a:r>
            <a:r>
              <a:rPr lang="ru-RU" dirty="0" smtClean="0"/>
              <a:t>к </a:t>
            </a:r>
            <a:r>
              <a:rPr lang="en-US" dirty="0" smtClean="0"/>
              <a:t>GDSII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999" y="1176594"/>
            <a:ext cx="8649485" cy="3600401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Логический синтез</a:t>
            </a:r>
            <a:endParaRPr lang="en-US" dirty="0" smtClean="0"/>
          </a:p>
          <a:p>
            <a:pPr lvl="1"/>
            <a:r>
              <a:rPr lang="ru-RU" dirty="0" smtClean="0"/>
              <a:t>На входе - описание поведения схемы на языке </a:t>
            </a:r>
            <a:r>
              <a:rPr lang="en-US" dirty="0" err="1" smtClean="0"/>
              <a:t>Verilog</a:t>
            </a:r>
            <a:r>
              <a:rPr lang="en-US" dirty="0" smtClean="0"/>
              <a:t> </a:t>
            </a:r>
            <a:r>
              <a:rPr lang="ru-RU" dirty="0" smtClean="0"/>
              <a:t>или </a:t>
            </a:r>
            <a:r>
              <a:rPr lang="en-US" dirty="0" smtClean="0"/>
              <a:t>VHDL</a:t>
            </a:r>
            <a:endParaRPr lang="ru-RU" dirty="0" smtClean="0"/>
          </a:p>
          <a:p>
            <a:pPr lvl="1"/>
            <a:r>
              <a:rPr lang="ru-RU" dirty="0" smtClean="0"/>
              <a:t>На выходе - граф из проводов и логических элементов (</a:t>
            </a:r>
            <a:r>
              <a:rPr lang="en-US" dirty="0" err="1" smtClean="0"/>
              <a:t>netlist</a:t>
            </a:r>
            <a:r>
              <a:rPr lang="en-US" dirty="0" smtClean="0"/>
              <a:t>)</a:t>
            </a:r>
            <a:endParaRPr lang="ru-RU" dirty="0" smtClean="0"/>
          </a:p>
          <a:p>
            <a:pPr lvl="1"/>
            <a:endParaRPr lang="ru-RU" dirty="0" smtClean="0"/>
          </a:p>
          <a:p>
            <a:r>
              <a:rPr lang="en-US" dirty="0" smtClean="0"/>
              <a:t>Placement</a:t>
            </a:r>
            <a:endParaRPr lang="ru-RU" dirty="0" smtClean="0"/>
          </a:p>
          <a:p>
            <a:pPr lvl="1"/>
            <a:r>
              <a:rPr lang="ru-RU" dirty="0" smtClean="0"/>
              <a:t>Размещение логических элементов по площадке микросхемы</a:t>
            </a:r>
          </a:p>
          <a:p>
            <a:pPr lvl="1"/>
            <a:endParaRPr lang="ru-RU" dirty="0" smtClean="0"/>
          </a:p>
          <a:p>
            <a:r>
              <a:rPr lang="en-US" dirty="0" smtClean="0"/>
              <a:t>Routing</a:t>
            </a:r>
          </a:p>
          <a:p>
            <a:pPr lvl="1"/>
            <a:r>
              <a:rPr lang="ru-RU" dirty="0" smtClean="0"/>
              <a:t>Соединение размещенных логических элементов проводами</a:t>
            </a:r>
          </a:p>
          <a:p>
            <a:pPr lvl="1"/>
            <a:endParaRPr lang="ru-RU" dirty="0" smtClean="0"/>
          </a:p>
          <a:p>
            <a:endParaRPr lang="ru-RU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ru-RU" dirty="0" smtClean="0"/>
              <a:t>Эти шаги делаются с помощью специальных программ</a:t>
            </a:r>
            <a:r>
              <a:rPr lang="en-US" dirty="0" smtClean="0"/>
              <a:t> </a:t>
            </a:r>
            <a:r>
              <a:rPr lang="ru-RU" dirty="0" smtClean="0"/>
              <a:t>для проектировщиков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88000" y="288000"/>
            <a:ext cx="8469465" cy="348535"/>
          </a:xfrm>
        </p:spPr>
        <p:txBody>
          <a:bodyPr/>
          <a:lstStyle/>
          <a:p>
            <a:r>
              <a:rPr lang="ru-RU" dirty="0" smtClean="0"/>
              <a:t>Иллюстрация</a:t>
            </a:r>
            <a:r>
              <a:rPr lang="en-US" dirty="0" smtClean="0"/>
              <a:t>: </a:t>
            </a:r>
            <a:r>
              <a:rPr lang="ru-RU" dirty="0" smtClean="0"/>
              <a:t>Код на языке </a:t>
            </a:r>
            <a:r>
              <a:rPr lang="en-US" dirty="0" err="1" smtClean="0"/>
              <a:t>Verilog</a:t>
            </a:r>
            <a:r>
              <a:rPr lang="en-US" dirty="0" smtClean="0"/>
              <a:t> – </a:t>
            </a:r>
            <a:r>
              <a:rPr lang="ru-RU" dirty="0" smtClean="0"/>
              <a:t>счетчик</a:t>
            </a:r>
            <a:endParaRPr lang="en-US" dirty="0" smtClean="0"/>
          </a:p>
        </p:txBody>
      </p:sp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376239" y="962025"/>
            <a:ext cx="8408987" cy="374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62500" lnSpcReduction="20000"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module counter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input              clock,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input              reset,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output logic [1:0] n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always @(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posedge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clock)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begin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if (reset)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    n &lt;= 0;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else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    n &lt;= n + 1;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end</a:t>
            </a:r>
          </a:p>
          <a:p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endmodule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Иллюстрация</a:t>
            </a:r>
            <a:r>
              <a:rPr lang="en-US" dirty="0" smtClean="0"/>
              <a:t>: </a:t>
            </a:r>
            <a:r>
              <a:rPr lang="ru-RU" dirty="0" smtClean="0"/>
              <a:t>что делает схема</a:t>
            </a:r>
            <a:endParaRPr lang="en-US" dirty="0" smtClean="0"/>
          </a:p>
        </p:txBody>
      </p:sp>
      <p:pic>
        <p:nvPicPr>
          <p:cNvPr id="4099" name="Content Placeholder 3" descr="counter_animation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66655" y="906565"/>
            <a:ext cx="6294620" cy="37984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Иллюстрация</a:t>
            </a:r>
            <a:r>
              <a:rPr lang="en-US" dirty="0" smtClean="0"/>
              <a:t>: </a:t>
            </a:r>
            <a:r>
              <a:rPr lang="ru-RU" dirty="0" smtClean="0"/>
              <a:t>схема после синтеза</a:t>
            </a:r>
            <a:endParaRPr lang="en-US" dirty="0" smtClean="0"/>
          </a:p>
        </p:txBody>
      </p:sp>
      <p:pic>
        <p:nvPicPr>
          <p:cNvPr id="5123" name="Content Placeholder 3" descr="counter_schematic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36685" y="771550"/>
            <a:ext cx="5715000" cy="4000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конечного результата проектирования  </a:t>
            </a:r>
            <a:endParaRPr lang="en-US" dirty="0"/>
          </a:p>
        </p:txBody>
      </p:sp>
      <p:pic>
        <p:nvPicPr>
          <p:cNvPr id="41986" name="Picture 2" descr="http://www.staticfreesoft.com/ICGalleryMuddch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176595"/>
            <a:ext cx="3533555" cy="3533556"/>
          </a:xfrm>
          <a:prstGeom prst="rect">
            <a:avLst/>
          </a:prstGeom>
          <a:noFill/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88000" y="1008000"/>
            <a:ext cx="4419015" cy="3888000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Простой вариант процессора архитектуры </a:t>
            </a:r>
            <a:r>
              <a:rPr lang="en-US" dirty="0" smtClean="0"/>
              <a:t>MIPS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Разработан студентами </a:t>
            </a:r>
            <a:r>
              <a:rPr lang="en-US" dirty="0" smtClean="0"/>
              <a:t>Harvey </a:t>
            </a:r>
            <a:r>
              <a:rPr lang="en-US" dirty="0" err="1" smtClean="0"/>
              <a:t>Mudd</a:t>
            </a:r>
            <a:r>
              <a:rPr lang="en-US" dirty="0" smtClean="0"/>
              <a:t> College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Источник - </a:t>
            </a:r>
            <a:r>
              <a:rPr lang="en-US" dirty="0" smtClean="0">
                <a:hlinkClick r:id="rId3"/>
              </a:rPr>
              <a:t>http://www.staticfreesoft.com/electricGallery.html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ru-RU" dirty="0" smtClean="0"/>
              <a:t>После логического синтеза</a:t>
            </a:r>
            <a:r>
              <a:rPr lang="en-US" dirty="0" smtClean="0"/>
              <a:t>, place &amp; route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Спасибо!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«Интернет вещей»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6595" y="1008000"/>
            <a:ext cx="7380820" cy="3888000"/>
          </a:xfrm>
        </p:spPr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ru-RU" dirty="0" smtClean="0"/>
              <a:t>	Из Википедии</a:t>
            </a:r>
            <a:r>
              <a:rPr lang="en-US" dirty="0" smtClean="0"/>
              <a:t>:</a:t>
            </a:r>
          </a:p>
          <a:p>
            <a:pPr lvl="1">
              <a:buNone/>
            </a:pPr>
            <a:endParaRPr lang="ru-RU" dirty="0" smtClean="0"/>
          </a:p>
          <a:p>
            <a:pPr lvl="1">
              <a:buNone/>
            </a:pPr>
            <a:r>
              <a:rPr lang="ru-RU" dirty="0" smtClean="0"/>
              <a:t>	Интернет вещей (англ. Internet of Things, IoT) — концепция вычислительной сети физических объектов («вещей»), оснащённых встроенными технологиями для взаимодействия друг с другом или с внешней средой, рассматривающая организацию таких сетей как явление, способное перестроить экономические и общественные процессы, исключающее из части действий и операций необходимость участия человек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ru-RU" dirty="0" smtClean="0"/>
              <a:t>Internet of Things, IoT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Процессоры и микроконтроллеры уже повсюду</a:t>
            </a:r>
            <a:endParaRPr lang="en-GB" dirty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ru-RU" dirty="0" smtClean="0"/>
              <a:t>Они стоят не только в компьютерах</a:t>
            </a:r>
            <a:endParaRPr lang="en-GB" dirty="0"/>
          </a:p>
          <a:p>
            <a:endParaRPr lang="en-GB" dirty="0"/>
          </a:p>
        </p:txBody>
      </p:sp>
      <p:pic>
        <p:nvPicPr>
          <p:cNvPr id="25602" name="Picture 2" descr="Mercedes Benz SLR McLaren Cutaway HD wallpaper for Standard 4:3 5:4 Fullscreen UXGA XGA SVGA QSXGA SXGA ; Other 3:2 DVGA HVGA HQVGA devices ( Apple PowerBook G4 iPhone 4 3G 3GS iPod Touch ) ; Mobile VGA iPhone iPad Phone - VGA QVGA Smartphone ( PocketPC GPS iPod Zune BlackBerry HTC Samsung LG Nokia Eten Asus ) HVGA Smartphone ( Apple iPhone iPod BlackBerry HTC Samsung Nokia ) 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20" t="6711" r="6665" b="6725"/>
          <a:stretch/>
        </p:blipFill>
        <p:spPr bwMode="auto">
          <a:xfrm>
            <a:off x="2996825" y="2160002"/>
            <a:ext cx="2822311" cy="216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http://www.creativecrash.com/system/photos/000/285/953/285953/big/pic_3.jpg?136368300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44" r="2837"/>
          <a:stretch/>
        </p:blipFill>
        <p:spPr bwMode="auto">
          <a:xfrm>
            <a:off x="6507215" y="2003321"/>
            <a:ext cx="2353204" cy="232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i1.wp.com/allthingsd.com/files/2013/05/samsungs4_exploded-feature-640x480.jpg?resize=640%2C48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128" r="13422"/>
          <a:stretch/>
        </p:blipFill>
        <p:spPr bwMode="auto">
          <a:xfrm>
            <a:off x="427023" y="2437843"/>
            <a:ext cx="1823383" cy="188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2460" y="1388057"/>
            <a:ext cx="1412506" cy="571119"/>
          </a:xfrm>
          <a:prstGeom prst="rect">
            <a:avLst/>
          </a:prstGeom>
          <a:solidFill>
            <a:schemeClr val="bg1"/>
          </a:solidFill>
          <a:ln w="28575">
            <a:solidFill>
              <a:srgbClr val="882C94"/>
            </a:solidFill>
          </a:ln>
        </p:spPr>
        <p:txBody>
          <a:bodyPr wrap="none" lIns="77916" tIns="38958" rIns="77916" bIns="38958" rtlCol="0">
            <a:spAutoFit/>
          </a:bodyPr>
          <a:lstStyle/>
          <a:p>
            <a:pPr algn="ctr"/>
            <a:r>
              <a:rPr lang="en-GB" sz="1600" b="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Smart Phone:</a:t>
            </a:r>
            <a:br>
              <a:rPr lang="en-GB" sz="1600" b="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GB" sz="1600" b="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5-10 CPUs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99551" y="1388057"/>
            <a:ext cx="1273044" cy="571119"/>
          </a:xfrm>
          <a:prstGeom prst="rect">
            <a:avLst/>
          </a:prstGeom>
          <a:solidFill>
            <a:schemeClr val="bg1"/>
          </a:solidFill>
          <a:ln w="28575">
            <a:solidFill>
              <a:srgbClr val="882C94"/>
            </a:solidFill>
          </a:ln>
        </p:spPr>
        <p:txBody>
          <a:bodyPr wrap="none" lIns="77916" tIns="38958" rIns="77916" bIns="38958" rtlCol="0">
            <a:spAutoFit/>
          </a:bodyPr>
          <a:lstStyle/>
          <a:p>
            <a:pPr algn="ctr"/>
            <a:r>
              <a:rPr lang="en-GB" sz="1600" b="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Smart Car:</a:t>
            </a:r>
            <a:br>
              <a:rPr lang="en-GB" sz="1600" b="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GB" sz="1600" b="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30-50 CPUs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67255" y="1388057"/>
            <a:ext cx="1412506" cy="571119"/>
          </a:xfrm>
          <a:prstGeom prst="rect">
            <a:avLst/>
          </a:prstGeom>
          <a:solidFill>
            <a:schemeClr val="bg1"/>
          </a:solidFill>
          <a:ln w="28575">
            <a:solidFill>
              <a:srgbClr val="882C94"/>
            </a:solidFill>
          </a:ln>
        </p:spPr>
        <p:txBody>
          <a:bodyPr wrap="none" lIns="77916" tIns="38958" rIns="77916" bIns="38958" rtlCol="0">
            <a:spAutoFit/>
          </a:bodyPr>
          <a:lstStyle/>
          <a:p>
            <a:pPr algn="ctr"/>
            <a:r>
              <a:rPr lang="en-GB" sz="1600" b="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Smart House:</a:t>
            </a:r>
            <a:br>
              <a:rPr lang="en-GB" sz="1600" b="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GB" sz="1600" b="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100s of CPUs</a:t>
            </a:r>
          </a:p>
        </p:txBody>
      </p:sp>
    </p:spTree>
    <p:extLst>
      <p:ext uri="{BB962C8B-B14F-4D97-AF65-F5344CB8AC3E}">
        <p14:creationId xmlns:p14="http://schemas.microsoft.com/office/powerpoint/2010/main" xmlns="" val="41888354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6"/>
          <p:cNvGrpSpPr/>
          <p:nvPr/>
        </p:nvGrpSpPr>
        <p:grpSpPr>
          <a:xfrm>
            <a:off x="2590774" y="1176595"/>
            <a:ext cx="4238789" cy="3179092"/>
            <a:chOff x="791580" y="1008801"/>
            <a:chExt cx="4238789" cy="3179092"/>
          </a:xfrm>
        </p:grpSpPr>
        <p:pic>
          <p:nvPicPr>
            <p:cNvPr id="3074" name="Picture 2" descr="http://i1.wp.com/allthingsd.com/files/2013/05/samsungs4_exploded-feature-640x480.jpg?resize=640%2C48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580" y="1008801"/>
              <a:ext cx="4238789" cy="3179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 bwMode="auto">
            <a:xfrm rot="20510421">
              <a:off x="1587135" y="1258195"/>
              <a:ext cx="2167335" cy="79651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GB" sz="1400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6" name="Trapezoid 15"/>
            <p:cNvSpPr/>
            <p:nvPr/>
          </p:nvSpPr>
          <p:spPr bwMode="auto">
            <a:xfrm rot="12686741">
              <a:off x="2879962" y="3044841"/>
              <a:ext cx="364396" cy="106208"/>
            </a:xfrm>
            <a:custGeom>
              <a:avLst/>
              <a:gdLst>
                <a:gd name="connsiteX0" fmla="*/ 0 w 310876"/>
                <a:gd name="connsiteY0" fmla="*/ 52310 h 52310"/>
                <a:gd name="connsiteX1" fmla="*/ 15831 w 310876"/>
                <a:gd name="connsiteY1" fmla="*/ 0 h 52310"/>
                <a:gd name="connsiteX2" fmla="*/ 295045 w 310876"/>
                <a:gd name="connsiteY2" fmla="*/ 0 h 52310"/>
                <a:gd name="connsiteX3" fmla="*/ 310876 w 310876"/>
                <a:gd name="connsiteY3" fmla="*/ 52310 h 52310"/>
                <a:gd name="connsiteX4" fmla="*/ 0 w 310876"/>
                <a:gd name="connsiteY4" fmla="*/ 52310 h 52310"/>
                <a:gd name="connsiteX0" fmla="*/ 0 w 310876"/>
                <a:gd name="connsiteY0" fmla="*/ 59285 h 59285"/>
                <a:gd name="connsiteX1" fmla="*/ 46017 w 310876"/>
                <a:gd name="connsiteY1" fmla="*/ 0 h 59285"/>
                <a:gd name="connsiteX2" fmla="*/ 295045 w 310876"/>
                <a:gd name="connsiteY2" fmla="*/ 6975 h 59285"/>
                <a:gd name="connsiteX3" fmla="*/ 310876 w 310876"/>
                <a:gd name="connsiteY3" fmla="*/ 59285 h 59285"/>
                <a:gd name="connsiteX4" fmla="*/ 0 w 310876"/>
                <a:gd name="connsiteY4" fmla="*/ 59285 h 59285"/>
                <a:gd name="connsiteX0" fmla="*/ 0 w 349223"/>
                <a:gd name="connsiteY0" fmla="*/ 70128 h 70128"/>
                <a:gd name="connsiteX1" fmla="*/ 46017 w 349223"/>
                <a:gd name="connsiteY1" fmla="*/ 10843 h 70128"/>
                <a:gd name="connsiteX2" fmla="*/ 349223 w 349223"/>
                <a:gd name="connsiteY2" fmla="*/ 0 h 70128"/>
                <a:gd name="connsiteX3" fmla="*/ 310876 w 349223"/>
                <a:gd name="connsiteY3" fmla="*/ 70128 h 70128"/>
                <a:gd name="connsiteX4" fmla="*/ 0 w 349223"/>
                <a:gd name="connsiteY4" fmla="*/ 70128 h 70128"/>
                <a:gd name="connsiteX0" fmla="*/ 0 w 349223"/>
                <a:gd name="connsiteY0" fmla="*/ 70128 h 91815"/>
                <a:gd name="connsiteX1" fmla="*/ 46017 w 349223"/>
                <a:gd name="connsiteY1" fmla="*/ 10843 h 91815"/>
                <a:gd name="connsiteX2" fmla="*/ 349223 w 349223"/>
                <a:gd name="connsiteY2" fmla="*/ 0 h 91815"/>
                <a:gd name="connsiteX3" fmla="*/ 262892 w 349223"/>
                <a:gd name="connsiteY3" fmla="*/ 91815 h 91815"/>
                <a:gd name="connsiteX4" fmla="*/ 0 w 349223"/>
                <a:gd name="connsiteY4" fmla="*/ 70128 h 91815"/>
                <a:gd name="connsiteX0" fmla="*/ 0 w 328638"/>
                <a:gd name="connsiteY0" fmla="*/ 59285 h 80972"/>
                <a:gd name="connsiteX1" fmla="*/ 46017 w 328638"/>
                <a:gd name="connsiteY1" fmla="*/ 0 h 80972"/>
                <a:gd name="connsiteX2" fmla="*/ 328638 w 328638"/>
                <a:gd name="connsiteY2" fmla="*/ 5573 h 80972"/>
                <a:gd name="connsiteX3" fmla="*/ 262892 w 328638"/>
                <a:gd name="connsiteY3" fmla="*/ 80972 h 80972"/>
                <a:gd name="connsiteX4" fmla="*/ 0 w 328638"/>
                <a:gd name="connsiteY4" fmla="*/ 59285 h 80972"/>
                <a:gd name="connsiteX0" fmla="*/ 0 w 328638"/>
                <a:gd name="connsiteY0" fmla="*/ 84521 h 106208"/>
                <a:gd name="connsiteX1" fmla="*/ 49725 w 328638"/>
                <a:gd name="connsiteY1" fmla="*/ 0 h 106208"/>
                <a:gd name="connsiteX2" fmla="*/ 328638 w 328638"/>
                <a:gd name="connsiteY2" fmla="*/ 30809 h 106208"/>
                <a:gd name="connsiteX3" fmla="*/ 262892 w 328638"/>
                <a:gd name="connsiteY3" fmla="*/ 106208 h 106208"/>
                <a:gd name="connsiteX4" fmla="*/ 0 w 328638"/>
                <a:gd name="connsiteY4" fmla="*/ 84521 h 106208"/>
                <a:gd name="connsiteX0" fmla="*/ 0 w 364396"/>
                <a:gd name="connsiteY0" fmla="*/ 94904 h 106208"/>
                <a:gd name="connsiteX1" fmla="*/ 85483 w 364396"/>
                <a:gd name="connsiteY1" fmla="*/ 0 h 106208"/>
                <a:gd name="connsiteX2" fmla="*/ 364396 w 364396"/>
                <a:gd name="connsiteY2" fmla="*/ 30809 h 106208"/>
                <a:gd name="connsiteX3" fmla="*/ 298650 w 364396"/>
                <a:gd name="connsiteY3" fmla="*/ 106208 h 106208"/>
                <a:gd name="connsiteX4" fmla="*/ 0 w 364396"/>
                <a:gd name="connsiteY4" fmla="*/ 94904 h 10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396" h="106208">
                  <a:moveTo>
                    <a:pt x="0" y="94904"/>
                  </a:moveTo>
                  <a:lnTo>
                    <a:pt x="85483" y="0"/>
                  </a:lnTo>
                  <a:lnTo>
                    <a:pt x="364396" y="30809"/>
                  </a:lnTo>
                  <a:lnTo>
                    <a:pt x="298650" y="106208"/>
                  </a:lnTo>
                  <a:lnTo>
                    <a:pt x="0" y="94904"/>
                  </a:lnTo>
                  <a:close/>
                </a:path>
              </a:pathLst>
            </a:cu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0099"/>
                </a:buClr>
              </a:pPr>
              <a:endParaRPr lang="en-GB" sz="1400" b="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Процессоры и микроконтроллеры в смартфоне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CPU – Central Processing Unit, MCU – Microcontroller Unit</a:t>
            </a:r>
            <a:endParaRPr lang="en-GB" dirty="0"/>
          </a:p>
        </p:txBody>
      </p:sp>
      <p:sp>
        <p:nvSpPr>
          <p:cNvPr id="7" name="Line Callout 1 6"/>
          <p:cNvSpPr/>
          <p:nvPr/>
        </p:nvSpPr>
        <p:spPr bwMode="auto">
          <a:xfrm>
            <a:off x="6143989" y="1350444"/>
            <a:ext cx="810090" cy="522073"/>
          </a:xfrm>
          <a:prstGeom prst="borderCallout1">
            <a:avLst>
              <a:gd name="adj1" fmla="val 47361"/>
              <a:gd name="adj2" fmla="val -8037"/>
              <a:gd name="adj3" fmla="val 208868"/>
              <a:gd name="adj4" fmla="val -152714"/>
            </a:avLst>
          </a:prstGeom>
          <a:solidFill>
            <a:schemeClr val="bg2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6000" rIns="0" bIns="36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r>
              <a:rPr lang="en-GB" sz="1050" b="0" dirty="0" smtClean="0">
                <a:solidFill>
                  <a:schemeClr val="tx1"/>
                </a:solidFill>
              </a:rPr>
              <a:t>Android</a:t>
            </a:r>
            <a:br>
              <a:rPr lang="en-GB" sz="1050" b="0" dirty="0" smtClean="0">
                <a:solidFill>
                  <a:schemeClr val="tx1"/>
                </a:solidFill>
              </a:rPr>
            </a:br>
            <a:r>
              <a:rPr lang="en-GB" sz="1050" b="0" dirty="0" smtClean="0">
                <a:solidFill>
                  <a:schemeClr val="tx1"/>
                </a:solidFill>
              </a:rPr>
              <a:t>Apps CPU</a:t>
            </a:r>
          </a:p>
        </p:txBody>
      </p:sp>
      <p:sp>
        <p:nvSpPr>
          <p:cNvPr id="8" name="Line Callout 1 7"/>
          <p:cNvSpPr/>
          <p:nvPr/>
        </p:nvSpPr>
        <p:spPr bwMode="auto">
          <a:xfrm>
            <a:off x="2077150" y="2105564"/>
            <a:ext cx="810090" cy="522073"/>
          </a:xfrm>
          <a:prstGeom prst="borderCallout1">
            <a:avLst>
              <a:gd name="adj1" fmla="val 49329"/>
              <a:gd name="adj2" fmla="val 114985"/>
              <a:gd name="adj3" fmla="val 255865"/>
              <a:gd name="adj4" fmla="val 188650"/>
            </a:avLst>
          </a:prstGeom>
          <a:solidFill>
            <a:schemeClr val="bg2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6000" rIns="0" bIns="36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r>
              <a:rPr lang="en-GB" sz="1050" b="0" dirty="0" smtClean="0">
                <a:solidFill>
                  <a:schemeClr val="tx1"/>
                </a:solidFill>
              </a:rPr>
              <a:t>Wi-Fi</a:t>
            </a:r>
            <a:br>
              <a:rPr lang="en-GB" sz="1050" b="0" dirty="0" smtClean="0">
                <a:solidFill>
                  <a:schemeClr val="tx1"/>
                </a:solidFill>
              </a:rPr>
            </a:br>
            <a:r>
              <a:rPr lang="en-GB" sz="1050" b="0" dirty="0" smtClean="0">
                <a:solidFill>
                  <a:schemeClr val="tx1"/>
                </a:solidFill>
              </a:rPr>
              <a:t>MCU</a:t>
            </a:r>
          </a:p>
        </p:txBody>
      </p:sp>
      <p:sp>
        <p:nvSpPr>
          <p:cNvPr id="10" name="Line Callout 1 9"/>
          <p:cNvSpPr/>
          <p:nvPr/>
        </p:nvSpPr>
        <p:spPr bwMode="auto">
          <a:xfrm>
            <a:off x="6192180" y="3574403"/>
            <a:ext cx="810090" cy="522073"/>
          </a:xfrm>
          <a:prstGeom prst="borderCallout1">
            <a:avLst>
              <a:gd name="adj1" fmla="val 51296"/>
              <a:gd name="adj2" fmla="val -8037"/>
              <a:gd name="adj3" fmla="val -190064"/>
              <a:gd name="adj4" fmla="val -122864"/>
            </a:avLst>
          </a:prstGeom>
          <a:solidFill>
            <a:schemeClr val="bg2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6000" rIns="0" bIns="36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r>
              <a:rPr lang="en-GB" sz="1050" b="0" dirty="0" smtClean="0">
                <a:solidFill>
                  <a:schemeClr val="tx1"/>
                </a:solidFill>
              </a:rPr>
              <a:t>Touchscreen</a:t>
            </a:r>
            <a:br>
              <a:rPr lang="en-GB" sz="1050" b="0" dirty="0" smtClean="0">
                <a:solidFill>
                  <a:schemeClr val="tx1"/>
                </a:solidFill>
              </a:rPr>
            </a:br>
            <a:r>
              <a:rPr lang="en-GB" sz="1050" b="0" dirty="0" smtClean="0">
                <a:solidFill>
                  <a:schemeClr val="tx1"/>
                </a:solidFill>
              </a:rPr>
              <a:t>MCU</a:t>
            </a:r>
          </a:p>
        </p:txBody>
      </p:sp>
      <p:sp>
        <p:nvSpPr>
          <p:cNvPr id="11" name="Line Callout 1 10"/>
          <p:cNvSpPr/>
          <p:nvPr/>
        </p:nvSpPr>
        <p:spPr bwMode="auto">
          <a:xfrm>
            <a:off x="2075162" y="3454505"/>
            <a:ext cx="810090" cy="522073"/>
          </a:xfrm>
          <a:prstGeom prst="borderCallout1">
            <a:avLst>
              <a:gd name="adj1" fmla="val 53264"/>
              <a:gd name="adj2" fmla="val 111181"/>
              <a:gd name="adj3" fmla="val 37540"/>
              <a:gd name="adj4" fmla="val 202448"/>
            </a:avLst>
          </a:prstGeom>
          <a:solidFill>
            <a:schemeClr val="bg2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6000" rIns="0" bIns="36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r>
              <a:rPr lang="en-GB" sz="1050" b="0" dirty="0" smtClean="0">
                <a:solidFill>
                  <a:schemeClr val="tx1"/>
                </a:solidFill>
              </a:rPr>
              <a:t>MEMS Sensor</a:t>
            </a:r>
          </a:p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r>
              <a:rPr lang="en-GB" sz="1050" b="0" dirty="0" smtClean="0">
                <a:solidFill>
                  <a:schemeClr val="tx1"/>
                </a:solidFill>
              </a:rPr>
              <a:t>MCU</a:t>
            </a:r>
          </a:p>
        </p:txBody>
      </p:sp>
      <p:sp>
        <p:nvSpPr>
          <p:cNvPr id="12" name="Line Callout 1 11"/>
          <p:cNvSpPr/>
          <p:nvPr/>
        </p:nvSpPr>
        <p:spPr bwMode="auto">
          <a:xfrm>
            <a:off x="6174172" y="2885529"/>
            <a:ext cx="810090" cy="522073"/>
          </a:xfrm>
          <a:prstGeom prst="borderCallout1">
            <a:avLst>
              <a:gd name="adj1" fmla="val 51296"/>
              <a:gd name="adj2" fmla="val -8037"/>
              <a:gd name="adj3" fmla="val -38041"/>
              <a:gd name="adj4" fmla="val -52096"/>
            </a:avLst>
          </a:prstGeom>
          <a:solidFill>
            <a:schemeClr val="bg2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6000" rIns="0" bIns="36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r>
              <a:rPr lang="en-GB" sz="1050" b="0" dirty="0" smtClean="0">
                <a:solidFill>
                  <a:schemeClr val="tx1"/>
                </a:solidFill>
              </a:rPr>
              <a:t>Camera</a:t>
            </a:r>
            <a:br>
              <a:rPr lang="en-GB" sz="1050" b="0" dirty="0" smtClean="0">
                <a:solidFill>
                  <a:schemeClr val="tx1"/>
                </a:solidFill>
              </a:rPr>
            </a:br>
            <a:r>
              <a:rPr lang="en-GB" sz="1050" b="0" dirty="0" smtClean="0">
                <a:solidFill>
                  <a:schemeClr val="tx1"/>
                </a:solidFill>
              </a:rPr>
              <a:t>MCU</a:t>
            </a:r>
          </a:p>
        </p:txBody>
      </p:sp>
      <p:sp>
        <p:nvSpPr>
          <p:cNvPr id="13" name="Line Callout 1 12"/>
          <p:cNvSpPr/>
          <p:nvPr/>
        </p:nvSpPr>
        <p:spPr bwMode="auto">
          <a:xfrm>
            <a:off x="6143989" y="2095577"/>
            <a:ext cx="810090" cy="522073"/>
          </a:xfrm>
          <a:prstGeom prst="borderCallout1">
            <a:avLst>
              <a:gd name="adj1" fmla="val 51296"/>
              <a:gd name="adj2" fmla="val -8037"/>
              <a:gd name="adj3" fmla="val 68791"/>
              <a:gd name="adj4" fmla="val -128087"/>
            </a:avLst>
          </a:prstGeom>
          <a:solidFill>
            <a:schemeClr val="bg2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6000" rIns="0" bIns="36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r>
              <a:rPr lang="en-GB" sz="1050" b="0" dirty="0" smtClean="0">
                <a:solidFill>
                  <a:schemeClr val="tx1"/>
                </a:solidFill>
              </a:rPr>
              <a:t>Security</a:t>
            </a:r>
            <a:br>
              <a:rPr lang="en-GB" sz="1050" b="0" dirty="0" smtClean="0">
                <a:solidFill>
                  <a:schemeClr val="tx1"/>
                </a:solidFill>
              </a:rPr>
            </a:br>
            <a:r>
              <a:rPr lang="en-GB" sz="1050" b="0" dirty="0" smtClean="0">
                <a:solidFill>
                  <a:schemeClr val="tx1"/>
                </a:solidFill>
              </a:rPr>
              <a:t>CPU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02040" y="4205252"/>
            <a:ext cx="4759786" cy="386453"/>
          </a:xfrm>
          <a:prstGeom prst="rect">
            <a:avLst/>
          </a:prstGeom>
          <a:noFill/>
          <a:ln w="28575">
            <a:noFill/>
          </a:ln>
        </p:spPr>
        <p:txBody>
          <a:bodyPr wrap="square" lIns="77916" tIns="38958" rIns="77916" bIns="38958" rtlCol="0">
            <a:spAutoFit/>
          </a:bodyPr>
          <a:lstStyle/>
          <a:p>
            <a:r>
              <a:rPr lang="en-GB" sz="1000" b="0" i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Note: Example CPUs and MCUs are for illustrative purposes only; they do not necessarily reflect actual positions or functions in actual device shown</a:t>
            </a:r>
          </a:p>
        </p:txBody>
      </p:sp>
      <p:sp>
        <p:nvSpPr>
          <p:cNvPr id="15" name="Line Callout 1 14"/>
          <p:cNvSpPr/>
          <p:nvPr/>
        </p:nvSpPr>
        <p:spPr bwMode="auto">
          <a:xfrm>
            <a:off x="2075162" y="2766141"/>
            <a:ext cx="810090" cy="522073"/>
          </a:xfrm>
          <a:prstGeom prst="borderCallout1">
            <a:avLst>
              <a:gd name="adj1" fmla="val 49329"/>
              <a:gd name="adj2" fmla="val 114985"/>
              <a:gd name="adj3" fmla="val 152735"/>
              <a:gd name="adj4" fmla="val 186791"/>
            </a:avLst>
          </a:prstGeom>
          <a:solidFill>
            <a:schemeClr val="bg2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6000" rIns="0" bIns="3600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buClr>
                <a:srgbClr val="000099"/>
              </a:buClr>
            </a:pPr>
            <a:r>
              <a:rPr lang="en-GB" sz="1050" b="0" dirty="0" smtClean="0">
                <a:solidFill>
                  <a:schemeClr val="tx1"/>
                </a:solidFill>
              </a:rPr>
              <a:t>Bluetooth</a:t>
            </a:r>
            <a:br>
              <a:rPr lang="en-GB" sz="1050" b="0" dirty="0" smtClean="0">
                <a:solidFill>
                  <a:schemeClr val="tx1"/>
                </a:solidFill>
              </a:rPr>
            </a:br>
            <a:r>
              <a:rPr lang="en-GB" sz="1050" b="0" dirty="0" smtClean="0">
                <a:solidFill>
                  <a:schemeClr val="tx1"/>
                </a:solidFill>
              </a:rPr>
              <a:t>MCU</a:t>
            </a:r>
          </a:p>
        </p:txBody>
      </p:sp>
    </p:spTree>
    <p:extLst>
      <p:ext uri="{BB962C8B-B14F-4D97-AF65-F5344CB8AC3E}">
        <p14:creationId xmlns:p14="http://schemas.microsoft.com/office/powerpoint/2010/main" xmlns="" val="24432561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Система на кристалле (СнК)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4011910"/>
            <a:ext cx="8640000" cy="88409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Электронная схема, выполняющая функции целого устройства (например, компьютера) и размещенная на одной интегральной схеме</a:t>
            </a:r>
          </a:p>
          <a:p>
            <a:r>
              <a:rPr lang="ru-RU" dirty="0" smtClean="0"/>
              <a:t>Использует </a:t>
            </a:r>
            <a:r>
              <a:rPr lang="en-US" dirty="0" smtClean="0"/>
              <a:t>IP-</a:t>
            </a:r>
            <a:r>
              <a:rPr lang="ru-RU" dirty="0" smtClean="0"/>
              <a:t>блоки – процессор, графические процессор, память и другие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System-on-chip (</a:t>
            </a:r>
            <a:r>
              <a:rPr lang="en-US" dirty="0" err="1" smtClean="0"/>
              <a:t>SoC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545" y="1131590"/>
            <a:ext cx="7845552" cy="2816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Какие следствия эпохи «Интернета вещей»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ru-RU" dirty="0" smtClean="0"/>
              <a:t>Рынок микросхем фрагментируется</a:t>
            </a:r>
          </a:p>
          <a:p>
            <a:pPr lvl="1"/>
            <a:r>
              <a:rPr lang="ru-RU" dirty="0" smtClean="0"/>
              <a:t>Появляются новые ниши для разработчиков систем на кристалле</a:t>
            </a:r>
          </a:p>
          <a:p>
            <a:pPr lvl="1"/>
            <a:endParaRPr lang="ru-RU" dirty="0" smtClean="0"/>
          </a:p>
          <a:p>
            <a:r>
              <a:rPr lang="ru-RU" dirty="0" smtClean="0"/>
              <a:t>Ожидается несколько лет бума необычных потребительских устройств</a:t>
            </a:r>
          </a:p>
          <a:p>
            <a:pPr lvl="1"/>
            <a:r>
              <a:rPr lang="ru-RU" dirty="0" smtClean="0"/>
              <a:t>Бум будет поддерживаться новым поколением микроконтроллеров</a:t>
            </a:r>
          </a:p>
          <a:p>
            <a:pPr lvl="1"/>
            <a:endParaRPr lang="ru-RU" dirty="0" smtClean="0"/>
          </a:p>
          <a:p>
            <a:r>
              <a:rPr lang="ru-RU" dirty="0" smtClean="0"/>
              <a:t>Университеты и коледжи должны скорректировать программы</a:t>
            </a:r>
          </a:p>
          <a:p>
            <a:pPr lvl="1"/>
            <a:r>
              <a:rPr lang="ru-RU" dirty="0" smtClean="0"/>
              <a:t>База для системного мышления, комбинация электроники и программирования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Разработка систем на кристалле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143015"/>
            <a:ext cx="8640000" cy="3633980"/>
          </a:xfrm>
        </p:spPr>
        <p:txBody>
          <a:bodyPr/>
          <a:lstStyle/>
          <a:p>
            <a:r>
              <a:rPr lang="ru-RU" dirty="0" smtClean="0"/>
              <a:t>Современная разработка микросхем отделена от производства</a:t>
            </a:r>
          </a:p>
          <a:p>
            <a:pPr lvl="1"/>
            <a:r>
              <a:rPr lang="ru-RU" dirty="0" smtClean="0"/>
              <a:t>Разработчик может сидеть в Зеленограде и использовать фабрики на Тайване</a:t>
            </a:r>
          </a:p>
          <a:p>
            <a:pPr lvl="1"/>
            <a:endParaRPr lang="en-US" dirty="0" smtClean="0"/>
          </a:p>
          <a:p>
            <a:r>
              <a:rPr lang="ru-RU" dirty="0" smtClean="0"/>
              <a:t>Система на кристалле использует блоки от нескольких разработчиков</a:t>
            </a:r>
          </a:p>
          <a:p>
            <a:pPr lvl="1"/>
            <a:r>
              <a:rPr lang="en-US" dirty="0" smtClean="0"/>
              <a:t>Semiconductor Intellectual Property – Semiconductor IP – SIP – Design IP – IP-</a:t>
            </a:r>
            <a:r>
              <a:rPr lang="ru-RU" dirty="0" smtClean="0"/>
              <a:t>блоки</a:t>
            </a:r>
          </a:p>
          <a:p>
            <a:pPr lvl="1"/>
            <a:endParaRPr lang="ru-RU" dirty="0" smtClean="0"/>
          </a:p>
          <a:p>
            <a:r>
              <a:rPr lang="ru-RU" dirty="0" smtClean="0"/>
              <a:t>В последние годы произошел прорыв с лицензированием полупроводниковой интеллектуальной собственности в России</a:t>
            </a:r>
            <a:endParaRPr lang="en-US" dirty="0" smtClean="0"/>
          </a:p>
          <a:p>
            <a:pPr lvl="1"/>
            <a:r>
              <a:rPr lang="ru-RU" dirty="0" smtClean="0"/>
              <a:t>Российские компании имеют достаточно капитала, квалифицированных инженеров и контактов с международными компаниями, чтобы лицензировать </a:t>
            </a:r>
            <a:r>
              <a:rPr lang="en-US" dirty="0" smtClean="0"/>
              <a:t>Semiconductor IP</a:t>
            </a:r>
            <a:r>
              <a:rPr lang="ru-RU" dirty="0" smtClean="0"/>
              <a:t> для своих проектов </a:t>
            </a:r>
            <a:r>
              <a:rPr lang="en-US" dirty="0" err="1" smtClean="0"/>
              <a:t>SoC</a:t>
            </a:r>
            <a:r>
              <a:rPr lang="en-US" dirty="0" smtClean="0"/>
              <a:t> </a:t>
            </a:r>
            <a:r>
              <a:rPr lang="ru-RU" dirty="0" smtClean="0"/>
              <a:t>(см. информацию на </a:t>
            </a:r>
            <a:r>
              <a:rPr lang="ru-RU" dirty="0" smtClean="0">
                <a:hlinkClick r:id="rId2"/>
              </a:rPr>
              <a:t>http://nautech.ru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en-US" smtClean="0"/>
              <a:t>)</a:t>
            </a:r>
            <a:endParaRPr lang="ru-RU" dirty="0" smtClean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ru-RU" dirty="0" smtClean="0"/>
              <a:t>Следующий плацдарм для российского хайтека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Микроконтроллеры становятся большими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008000"/>
            <a:ext cx="8640000" cy="3814000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Что такое микроконтроллер</a:t>
            </a:r>
            <a:r>
              <a:rPr lang="en-US" dirty="0" smtClean="0"/>
              <a:t>?</a:t>
            </a:r>
          </a:p>
          <a:p>
            <a:pPr lvl="1"/>
            <a:r>
              <a:rPr lang="ru-RU" dirty="0" smtClean="0"/>
              <a:t>Однокристальный микрокомпьютер для управления устройствами</a:t>
            </a:r>
          </a:p>
          <a:p>
            <a:pPr lvl="1"/>
            <a:r>
              <a:rPr lang="ru-RU" dirty="0" smtClean="0"/>
              <a:t>Оптимизирован по низкой цене и большому набору периферийных устройств</a:t>
            </a:r>
          </a:p>
          <a:p>
            <a:pPr lvl="1"/>
            <a:r>
              <a:rPr lang="ru-RU" dirty="0" smtClean="0"/>
              <a:t>Применяется в бытовых приборах, медицинских устройствах, контроле двигателей</a:t>
            </a:r>
          </a:p>
          <a:p>
            <a:pPr lvl="1"/>
            <a:endParaRPr lang="ru-RU" dirty="0" smtClean="0"/>
          </a:p>
          <a:p>
            <a:r>
              <a:rPr lang="ru-RU" dirty="0" smtClean="0"/>
              <a:t>В России много программистов микроконтроллеров</a:t>
            </a:r>
          </a:p>
          <a:p>
            <a:pPr lvl="1"/>
            <a:r>
              <a:rPr lang="ru-RU" dirty="0" smtClean="0"/>
              <a:t>Это видно по конференциям разработчиков типа </a:t>
            </a:r>
            <a:r>
              <a:rPr lang="en-US" dirty="0" smtClean="0"/>
              <a:t>Microchip Masters Russia</a:t>
            </a:r>
            <a:endParaRPr lang="ru-RU" dirty="0" smtClean="0"/>
          </a:p>
          <a:p>
            <a:pPr lvl="1"/>
            <a:endParaRPr lang="ru-RU" dirty="0" smtClean="0"/>
          </a:p>
          <a:p>
            <a:r>
              <a:rPr lang="ru-RU" dirty="0" smtClean="0"/>
              <a:t>Современные микроконтроллеры 20 лет назад считались бы суперкомпьютерами</a:t>
            </a:r>
          </a:p>
          <a:p>
            <a:pPr lvl="1"/>
            <a:r>
              <a:rPr lang="ru-RU" dirty="0" smtClean="0"/>
              <a:t>Пример – новый микроконтроллер </a:t>
            </a:r>
            <a:r>
              <a:rPr lang="en-US" dirty="0" smtClean="0"/>
              <a:t>Microchip PIC32MZ</a:t>
            </a:r>
            <a:endParaRPr lang="ru-RU" dirty="0" smtClean="0"/>
          </a:p>
          <a:p>
            <a:pPr lvl="1"/>
            <a:r>
              <a:rPr lang="ru-RU" dirty="0" smtClean="0"/>
              <a:t>Открывает принципиально новые применения для «умных» устройств</a:t>
            </a:r>
          </a:p>
          <a:p>
            <a:pPr lvl="1"/>
            <a:endParaRPr lang="ru-RU" dirty="0" smtClean="0"/>
          </a:p>
          <a:p>
            <a:pPr lvl="1"/>
            <a:endParaRPr lang="ru-RU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применения для медицины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ru-RU" dirty="0" smtClean="0"/>
              <a:t>Демо сделано на основе платы разработчиков </a:t>
            </a:r>
            <a:r>
              <a:rPr lang="en-US" dirty="0" smtClean="0"/>
              <a:t>Microchip PIC32</a:t>
            </a:r>
            <a:endParaRPr lang="en-US" dirty="0"/>
          </a:p>
        </p:txBody>
      </p:sp>
      <p:pic>
        <p:nvPicPr>
          <p:cNvPr id="55298" name="Picture 2" descr="IMAG29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6655" y="951570"/>
            <a:ext cx="6390710" cy="38202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magination Master Template">
  <a:themeElements>
    <a:clrScheme name="Imagination New Branding">
      <a:dk1>
        <a:srgbClr val="5A5A5A"/>
      </a:dk1>
      <a:lt1>
        <a:srgbClr val="FFFFFF"/>
      </a:lt1>
      <a:dk2>
        <a:srgbClr val="262626"/>
      </a:dk2>
      <a:lt2>
        <a:srgbClr val="FFFFFF"/>
      </a:lt2>
      <a:accent1>
        <a:srgbClr val="72166B"/>
      </a:accent1>
      <a:accent2>
        <a:srgbClr val="B71A8B"/>
      </a:accent2>
      <a:accent3>
        <a:srgbClr val="5A5A5A"/>
      </a:accent3>
      <a:accent4>
        <a:srgbClr val="BEBEBE"/>
      </a:accent4>
      <a:accent5>
        <a:srgbClr val="262626"/>
      </a:accent5>
      <a:accent6>
        <a:srgbClr val="FFFFFF"/>
      </a:accent6>
      <a:hlink>
        <a:srgbClr val="BEBEBE"/>
      </a:hlink>
      <a:folHlink>
        <a:srgbClr val="B71A8B"/>
      </a:folHlink>
    </a:clrScheme>
    <a:fontScheme name="Imagination New Branding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166B"/>
        </a:solidFill>
        <a:ln w="38100" cap="flat" cmpd="sng" algn="ctr">
          <a:solidFill>
            <a:srgbClr val="7216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72000" rIns="72000" bIns="72000" numCol="1" rtlCol="0" anchor="ctr" anchorCtr="0" compatLnSpc="1">
        <a:prstTxWarp prst="textNoShape">
          <a:avLst/>
        </a:prstTxWarp>
      </a:bodyPr>
      <a:lstStyle>
        <a:defPPr algn="ctr" eaLnBrk="0" hangingPunct="0">
          <a:lnSpc>
            <a:spcPct val="80000"/>
          </a:lnSpc>
          <a:buClr>
            <a:srgbClr val="000099"/>
          </a:buClr>
          <a:defRPr sz="1400" b="0" dirty="0" smtClean="0">
            <a:solidFill>
              <a:schemeClr val="bg1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>
            <a:srgbClr val="000099"/>
          </a:buClr>
          <a:buSzTx/>
          <a:buFont typeface="Wingdings" pitchFamily="2" charset="2"/>
          <a:buChar char="§"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pitchFamily="34" charset="0"/>
          </a:defRPr>
        </a:defPPr>
      </a:lstStyle>
    </a:lnDef>
    <a:txDef>
      <a:spPr>
        <a:noFill/>
        <a:ln w="28575">
          <a:solidFill>
            <a:srgbClr val="882C94"/>
          </a:solidFill>
        </a:ln>
      </a:spPr>
      <a:bodyPr wrap="none" lIns="77916" tIns="38958" rIns="77916" bIns="38958" rtlCol="0">
        <a:spAutoFit/>
      </a:bodyPr>
      <a:lstStyle>
        <a:defPPr>
          <a:defRPr sz="1600" b="0" dirty="0" smtClean="0">
            <a:solidFill>
              <a:schemeClr val="tx1">
                <a:lumMod val="90000"/>
                <a:lumOff val="10000"/>
              </a:schemeClr>
            </a:solidFill>
          </a:defRPr>
        </a:defPPr>
      </a:lstStyle>
    </a:txDef>
  </a:objectDefaults>
  <a:extraClrSchemeLst>
    <a:extraClrScheme>
      <a:clrScheme name="ImagTech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Tech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gTech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Tech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Tech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Tech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Tech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58747</TotalTime>
  <Pages>13</Pages>
  <Words>649</Words>
  <Application>Microsoft Office PowerPoint</Application>
  <PresentationFormat>On-screen Show (16:9)</PresentationFormat>
  <Paragraphs>133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Wingdings</vt:lpstr>
      <vt:lpstr>Courier New</vt:lpstr>
      <vt:lpstr>Wingdings 3</vt:lpstr>
      <vt:lpstr>Imagination Master Template</vt:lpstr>
      <vt:lpstr>Возможности для России в эпоху "Интернета предметов"</vt:lpstr>
      <vt:lpstr>Что такое «Интернет вещей»?</vt:lpstr>
      <vt:lpstr>Процессоры и микроконтроллеры уже повсюду</vt:lpstr>
      <vt:lpstr>Процессоры и микроконтроллеры в смартфоне</vt:lpstr>
      <vt:lpstr>Система на кристалле (СнК)</vt:lpstr>
      <vt:lpstr>Какие следствия эпохи «Интернета вещей»?</vt:lpstr>
      <vt:lpstr>Разработка систем на кристалле</vt:lpstr>
      <vt:lpstr>Микроконтроллеры становятся большими</vt:lpstr>
      <vt:lpstr>Пример применения для медицины</vt:lpstr>
      <vt:lpstr>Пример учебника для системного образования</vt:lpstr>
      <vt:lpstr>Спасибо!</vt:lpstr>
      <vt:lpstr>Дополнение: Как проектируются IP-блоки и cистемы на кристалле (СнК)</vt:lpstr>
      <vt:lpstr>Как проектируются IP-блоки и СнК</vt:lpstr>
      <vt:lpstr>Ключевые шаги на пути от RTL к GDSII</vt:lpstr>
      <vt:lpstr>Иллюстрация: Код на языке Verilog – счетчик</vt:lpstr>
      <vt:lpstr>Иллюстрация: что делает схема</vt:lpstr>
      <vt:lpstr>Иллюстрация: схема после синтеза</vt:lpstr>
      <vt:lpstr>Пример конечного результата проектирования  </vt:lpstr>
      <vt:lpstr>Спасибо!</vt:lpstr>
    </vt:vector>
  </TitlesOfParts>
  <Manager>Tony.King-Smith@imgtec.com</Manager>
  <Company>Imagination Technologies Ltd.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IMG Technology &amp; Corp Template</dc:title>
  <dc:creator>Imagination Technologies Ltd.</dc:creator>
  <cp:lastModifiedBy>yuri.panchul</cp:lastModifiedBy>
  <cp:revision>4512</cp:revision>
  <cp:lastPrinted>2013-05-02T13:27:29Z</cp:lastPrinted>
  <dcterms:created xsi:type="dcterms:W3CDTF">1998-06-24T17:07:09Z</dcterms:created>
  <dcterms:modified xsi:type="dcterms:W3CDTF">2014-03-04T01:06:27Z</dcterms:modified>
</cp:coreProperties>
</file>